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6" r:id="rId2"/>
    <p:sldMasterId id="2147483679" r:id="rId3"/>
    <p:sldMasterId id="2147483692" r:id="rId4"/>
  </p:sldMasterIdLst>
  <p:notesMasterIdLst>
    <p:notesMasterId r:id="rId40"/>
  </p:notesMasterIdLst>
  <p:sldIdLst>
    <p:sldId id="256" r:id="rId5"/>
    <p:sldId id="258" r:id="rId6"/>
    <p:sldId id="368" r:id="rId7"/>
    <p:sldId id="369" r:id="rId8"/>
    <p:sldId id="370" r:id="rId9"/>
    <p:sldId id="371" r:id="rId10"/>
    <p:sldId id="372" r:id="rId11"/>
    <p:sldId id="259" r:id="rId12"/>
    <p:sldId id="260" r:id="rId13"/>
    <p:sldId id="283" r:id="rId14"/>
    <p:sldId id="286" r:id="rId15"/>
    <p:sldId id="289" r:id="rId16"/>
    <p:sldId id="310" r:id="rId17"/>
    <p:sldId id="313" r:id="rId18"/>
    <p:sldId id="334" r:id="rId19"/>
    <p:sldId id="337" r:id="rId20"/>
    <p:sldId id="343" r:id="rId21"/>
    <p:sldId id="346" r:id="rId22"/>
    <p:sldId id="347" r:id="rId23"/>
    <p:sldId id="348" r:id="rId24"/>
    <p:sldId id="280" r:id="rId25"/>
    <p:sldId id="349" r:id="rId26"/>
    <p:sldId id="350" r:id="rId27"/>
    <p:sldId id="351" r:id="rId28"/>
    <p:sldId id="292" r:id="rId29"/>
    <p:sldId id="352" r:id="rId30"/>
    <p:sldId id="353" r:id="rId31"/>
    <p:sldId id="316" r:id="rId32"/>
    <p:sldId id="354" r:id="rId33"/>
    <p:sldId id="355" r:id="rId34"/>
    <p:sldId id="340" r:id="rId35"/>
    <p:sldId id="356" r:id="rId36"/>
    <p:sldId id="361" r:id="rId37"/>
    <p:sldId id="364" r:id="rId38"/>
    <p:sldId id="367" r:id="rId3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1"/>
      <p:bold r:id="rId42"/>
      <p:italic r:id="rId43"/>
      <p:boldItalic r:id="rId44"/>
    </p:embeddedFont>
    <p:embeddedFont>
      <p:font typeface="Roboto Black" panose="02000000000000000000" pitchFamily="2" charset="0"/>
      <p:bold r:id="rId45"/>
      <p:boldItalic r:id="rId46"/>
    </p:embeddedFont>
    <p:embeddedFont>
      <p:font typeface="Roboto Light" panose="02000000000000000000" pitchFamily="2" charset="0"/>
      <p:regular r:id="rId47"/>
      <p:bold r:id="rId48"/>
      <p:italic r:id="rId49"/>
      <p:boldItalic r:id="rId50"/>
    </p:embeddedFont>
  </p:embeddedFontLst>
  <p:custDataLst>
    <p:tags r:id="rId51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GoogleSlidesCustomDataVersion2">
      <go:slidesCustomData xmlns="" xmlns:go="http://customooxmlschemas.google.com/" r:id="rId52" roundtripDataSignature="AMtx7mgQDLfa3WkpHZz/UJQPxrKmvtXL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433673B9-FB7F-4555-98FE-17E91761A0B4}">
  <a:tblStyle styleId="{433673B9-FB7F-4555-98FE-17E91761A0B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/>
    <p:restoredTop sz="0"/>
  </p:normalViewPr>
  <p:slideViewPr>
    <p:cSldViewPr>
      <p:cViewPr varScale="1">
        <p:scale>
          <a:sx n="113" d="100"/>
          <a:sy n="113" d="100"/>
        </p:scale>
        <p:origin x="57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customschemas.google.com/relationships/presentationmetadata" Target="meta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ru-RU"/>
              <a:t>https://docs.preset.io/docs/managing-filters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ru-RU"/>
              <a:t>https://www.youtube.com/watch?v=aFvxwKokUEg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0" name="Google Shape;1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ru-RU"/>
              <a:t>https://docs.preset.io/docs/managing-filters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ru-RU"/>
              <a:t>https://www.youtube.com/watch?v=aFvxwKokUEg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r>
              <a:rPr lang="ru-RU"/>
              <a:t>https://www.youtube.com/watch?v=aFvxwKokUEg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6" name="Google Shape;1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2" name="Google Shape;10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1" name="Google Shape;12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ubTitle" idx="1"/>
          </p:nvPr>
        </p:nvSpPr>
        <p:spPr>
          <a:xfrm>
            <a:off x="5632009" y="1573187"/>
            <a:ext cx="32376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27089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ubTitle" idx="1"/>
          </p:nvPr>
        </p:nvSpPr>
        <p:spPr>
          <a:xfrm>
            <a:off x="5632009" y="1573187"/>
            <a:ext cx="32376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67563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ubTitle" idx="1"/>
          </p:nvPr>
        </p:nvSpPr>
        <p:spPr>
          <a:xfrm>
            <a:off x="5632009" y="1573187"/>
            <a:ext cx="32376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706321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69486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ubTitle" idx="1"/>
          </p:nvPr>
        </p:nvSpPr>
        <p:spPr>
          <a:xfrm>
            <a:off x="5632009" y="1573187"/>
            <a:ext cx="3237600" cy="19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Char char="●"/>
              <a:defRPr sz="1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" name="Google Shape;24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96" r:id="rId5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94" r:id="rId5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95" r:id="rId5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89" r:id="rId2"/>
    <p:sldLayoutId id="2147483690" r:id="rId3"/>
    <p:sldLayoutId id="2147483691" r:id="rId4"/>
    <p:sldLayoutId id="2147483693" r:id="rId5"/>
  </p:sldLayoutIdLst>
  <p:transition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0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6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/>
          <p:nvPr/>
        </p:nvSpPr>
        <p:spPr>
          <a:xfrm>
            <a:off x="900960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391883" y="1635646"/>
            <a:ext cx="6318125" cy="290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600" b="1" dirty="0">
                <a:latin typeface="Roboto Black"/>
                <a:ea typeface="Roboto Black"/>
                <a:cs typeface="Roboto Black"/>
                <a:sym typeface="Roboto Black"/>
              </a:rPr>
              <a:t>Основы визуализации в </a:t>
            </a:r>
            <a:r>
              <a:rPr lang="en-US" sz="3600" b="1" dirty="0">
                <a:latin typeface="Roboto Black"/>
                <a:ea typeface="Roboto Black"/>
                <a:cs typeface="Roboto Black"/>
                <a:sym typeface="Roboto Black"/>
              </a:rPr>
              <a:t>SuperSet</a:t>
            </a:r>
            <a:endParaRPr sz="3600" b="1" dirty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78" name="Google Shape;78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250" y="-339212"/>
            <a:ext cx="2905625" cy="290562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ctrTitle"/>
          </p:nvPr>
        </p:nvSpPr>
        <p:spPr>
          <a:xfrm>
            <a:off x="434424" y="403050"/>
            <a:ext cx="7424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Построение столбчатой диаграммы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0" y="1169975"/>
            <a:ext cx="8168159" cy="28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ctrTitle"/>
          </p:nvPr>
        </p:nvSpPr>
        <p:spPr>
          <a:xfrm>
            <a:off x="434425" y="403050"/>
            <a:ext cx="68895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Построение столбчатой диаграммы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4" name="Google Shape;114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600" y="1336650"/>
            <a:ext cx="7960800" cy="267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>
            <a:spLocks noGrp="1"/>
          </p:cNvSpPr>
          <p:nvPr>
            <p:ph type="subTitle" idx="1"/>
          </p:nvPr>
        </p:nvSpPr>
        <p:spPr>
          <a:xfrm>
            <a:off x="686539" y="1368446"/>
            <a:ext cx="7564326" cy="337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X-axis – измерение по горизонтали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Metrics – измерение по вертикали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Columns – измерения, которые должны быть агрегированы / категоризованы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Dimensions – выбор измерений для расщепления графика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Customize – пользовательская настройка</a:t>
            </a:r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ctrTitle"/>
          </p:nvPr>
        </p:nvSpPr>
        <p:spPr>
          <a:xfrm>
            <a:off x="434425" y="403050"/>
            <a:ext cx="75642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Параметры столбчатой диаграммы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5" name="Google Shape;125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ctrTitle"/>
          </p:nvPr>
        </p:nvSpPr>
        <p:spPr>
          <a:xfrm>
            <a:off x="434427" y="403050"/>
            <a:ext cx="6438645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Построение круговой диаграммы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01" y="1185924"/>
            <a:ext cx="7622676" cy="30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>
            <a:spLocks noGrp="1"/>
          </p:cNvSpPr>
          <p:nvPr>
            <p:ph type="subTitle" idx="1"/>
          </p:nvPr>
        </p:nvSpPr>
        <p:spPr>
          <a:xfrm>
            <a:off x="686539" y="1368446"/>
            <a:ext cx="7564326" cy="337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Dimensions – выбор измерения для расщепления (можно выбрать несколько)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Metrics – вычисляемый агрегат по каждому признаку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Pie Shape – выбор типа круговой диаграммы (в виде пирога, кольца (доната), окружности и т. п.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Labels – метки (в том числе в долях)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Legend – легенда диаграммы </a:t>
            </a:r>
            <a:endParaRPr sz="180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14" name="Google Shape;114;p11"/>
          <p:cNvSpPr txBox="1">
            <a:spLocks noGrp="1"/>
          </p:cNvSpPr>
          <p:nvPr>
            <p:ph type="ctrTitle"/>
          </p:nvPr>
        </p:nvSpPr>
        <p:spPr>
          <a:xfrm>
            <a:off x="434427" y="403050"/>
            <a:ext cx="7225829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Параметры круговой диаграммы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ctrTitle"/>
          </p:nvPr>
        </p:nvSpPr>
        <p:spPr>
          <a:xfrm>
            <a:off x="434427" y="403050"/>
            <a:ext cx="6438645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Построение точечного графика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162" y="1133310"/>
            <a:ext cx="6575117" cy="368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>
            <a:spLocks noGrp="1"/>
          </p:cNvSpPr>
          <p:nvPr>
            <p:ph type="subTitle" idx="1"/>
          </p:nvPr>
        </p:nvSpPr>
        <p:spPr>
          <a:xfrm>
            <a:off x="686539" y="1368446"/>
            <a:ext cx="7564326" cy="337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X-axis – измерение по горизонтали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Metrics – измерение по вертикали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Dimension – признак, по которому происходит расщепление графика</a:t>
            </a:r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ctrTitle"/>
          </p:nvPr>
        </p:nvSpPr>
        <p:spPr>
          <a:xfrm>
            <a:off x="434427" y="403050"/>
            <a:ext cx="7225829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Параметры точечных графиков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ctrTitle"/>
          </p:nvPr>
        </p:nvSpPr>
        <p:spPr>
          <a:xfrm>
            <a:off x="434427" y="403050"/>
            <a:ext cx="6438645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Построение карты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4" name="Google Shape;134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23" y="1336650"/>
            <a:ext cx="6665271" cy="29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>
            <a:spLocks noGrp="1"/>
          </p:cNvSpPr>
          <p:nvPr>
            <p:ph type="ctrTitle"/>
          </p:nvPr>
        </p:nvSpPr>
        <p:spPr>
          <a:xfrm>
            <a:off x="434427" y="403050"/>
            <a:ext cx="7225829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Параметры карт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686539" y="1368446"/>
            <a:ext cx="7564326" cy="337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Country column – поле исходных данных с названиями стран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Metrics – расчетная величина для каждой страны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Show bubbles – признак, который присваивает каждой стране на карте пузырь с его агрегатом, в масштабе относительно других стран</a:t>
            </a:r>
            <a:endParaRPr/>
          </a:p>
          <a:p>
            <a:pPr marL="457200" lvl="0" indent="-2286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45" name="Google Shape;145;p1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ctrTitle"/>
          </p:nvPr>
        </p:nvSpPr>
        <p:spPr>
          <a:xfrm>
            <a:off x="434428" y="40305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Построение графика воронки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089" y="1255364"/>
            <a:ext cx="7399821" cy="2914964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311700" y="193244"/>
            <a:ext cx="8520600" cy="77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4400">
                <a:latin typeface="Roboto Black"/>
                <a:ea typeface="Roboto Black"/>
                <a:cs typeface="Roboto Black"/>
                <a:sym typeface="Roboto Black"/>
              </a:rPr>
              <a:t>BI-инструменты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54172" y="1140811"/>
            <a:ext cx="8862237" cy="3497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just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ts val="1800"/>
              <a:buNone/>
            </a:pPr>
            <a:r>
              <a:rPr lang="ru-RU" sz="1900" b="1" i="0">
                <a:solidFill>
                  <a:srgbClr val="4D434B"/>
                </a:solidFill>
                <a:latin typeface="Arial"/>
                <a:ea typeface="Arial"/>
                <a:cs typeface="Arial"/>
                <a:sym typeface="Arial"/>
              </a:rPr>
              <a:t>BI-система </a:t>
            </a:r>
            <a:r>
              <a:rPr lang="ru-RU" sz="1900" b="0" i="0">
                <a:solidFill>
                  <a:srgbClr val="4D434B"/>
                </a:solidFill>
                <a:latin typeface="Arial"/>
                <a:ea typeface="Arial"/>
                <a:cs typeface="Arial"/>
                <a:sym typeface="Arial"/>
              </a:rPr>
              <a:t>— набор инструментов и программ для бизнеса, которые собирают данные из разных источников, анализируют их и представляют в наглядном виде. 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5" descr="Business Intelligence Apps | Timbr.a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88" y="2422863"/>
            <a:ext cx="6905735" cy="261093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ctrTitle"/>
          </p:nvPr>
        </p:nvSpPr>
        <p:spPr>
          <a:xfrm>
            <a:off x="434428" y="40305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Параметры графика воронки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1"/>
          </p:nvPr>
        </p:nvSpPr>
        <p:spPr>
          <a:xfrm>
            <a:off x="686539" y="1368446"/>
            <a:ext cx="7564326" cy="337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Dimensions – выбор измерения со стадиями процесса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Metrics – вычисляемый агрегат по каждому статусу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Filter – фильтрация исходных данных</a:t>
            </a:r>
            <a:endParaRPr sz="1800">
              <a:solidFill>
                <a:srgbClr val="000000"/>
              </a:solidFill>
            </a:endParaRPr>
          </a:p>
          <a:p>
            <a:pPr marL="457200" lvl="0" indent="-2286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311700" y="193244"/>
            <a:ext cx="8520600" cy="77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3600">
                <a:latin typeface="Roboto Black"/>
                <a:ea typeface="Roboto Black"/>
                <a:cs typeface="Roboto Black"/>
                <a:sym typeface="Roboto Black"/>
              </a:rPr>
              <a:t>Подключение к данным</a:t>
            </a:r>
            <a:endParaRPr/>
          </a:p>
        </p:txBody>
      </p:sp>
      <p:pic>
        <p:nvPicPr>
          <p:cNvPr id="96" name="Google Shape;9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355" y="1345720"/>
            <a:ext cx="7323877" cy="317113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ctrTitle"/>
          </p:nvPr>
        </p:nvSpPr>
        <p:spPr>
          <a:xfrm>
            <a:off x="434428" y="40305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Создание датасетов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466" y="1336650"/>
            <a:ext cx="6833593" cy="328510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Создание графиков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709" y="1101904"/>
            <a:ext cx="6839106" cy="3725888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Создание дашбордов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2" name="Google Shape;122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51" y="937528"/>
            <a:ext cx="8164021" cy="326844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Персонализация дашбордов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2" name="Google Shape;132;p1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8195" y="1059362"/>
            <a:ext cx="5880009" cy="388404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311700" y="193244"/>
            <a:ext cx="8520600" cy="77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3600">
                <a:latin typeface="Roboto Black"/>
                <a:ea typeface="Roboto Black"/>
                <a:cs typeface="Roboto Black"/>
                <a:sym typeface="Roboto Black"/>
              </a:rPr>
              <a:t>Фильтры на графиках</a:t>
            </a:r>
            <a:endParaRPr/>
          </a:p>
        </p:txBody>
      </p:sp>
      <p:pic>
        <p:nvPicPr>
          <p:cNvPr id="96" name="Google Shape;96;p4" descr="Preparation_Add_New_Filt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038" y="1101651"/>
            <a:ext cx="270510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 descr="Delete_Filter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7114" y="2571749"/>
            <a:ext cx="257175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 descr="Clear_All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9830" y="261937"/>
            <a:ext cx="247650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Фильтры на дашбордах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642" y="1010407"/>
            <a:ext cx="7044831" cy="3434422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Drilldown 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9" descr="Sample drilldown...but uses highcharts :/ · Issue #6774 · apache/superset ·  GitHub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617" y="1133695"/>
            <a:ext cx="7420766" cy="330842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311700" y="204394"/>
            <a:ext cx="8520600" cy="63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3600">
                <a:latin typeface="Roboto Black"/>
                <a:ea typeface="Roboto Black"/>
                <a:cs typeface="Roboto Black"/>
                <a:sym typeface="Roboto Black"/>
              </a:rPr>
              <a:t>Вычисления в графиках</a:t>
            </a: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377396" y="1177171"/>
            <a:ext cx="3935268" cy="3714313"/>
            <a:chOff x="65696" y="47619"/>
            <a:chExt cx="3935268" cy="3714313"/>
          </a:xfrm>
        </p:grpSpPr>
        <p:sp>
          <p:nvSpPr>
            <p:cNvPr id="97" name="Google Shape;97;p4"/>
            <p:cNvSpPr/>
            <p:nvPr/>
          </p:nvSpPr>
          <p:spPr>
            <a:xfrm>
              <a:off x="890465" y="47619"/>
              <a:ext cx="2285731" cy="2285731"/>
            </a:xfrm>
            <a:prstGeom prst="ellipse">
              <a:avLst/>
            </a:prstGeom>
            <a:solidFill>
              <a:schemeClr val="lt1">
                <a:alpha val="49803"/>
              </a:schemeClr>
            </a:solidFill>
            <a:ln w="254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 txBox="1"/>
            <p:nvPr/>
          </p:nvSpPr>
          <p:spPr>
            <a:xfrm>
              <a:off x="1195229" y="447622"/>
              <a:ext cx="1676203" cy="10285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Арифметические действия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715233" y="1476201"/>
              <a:ext cx="2285731" cy="2285731"/>
            </a:xfrm>
            <a:prstGeom prst="ellipse">
              <a:avLst/>
            </a:prstGeom>
            <a:solidFill>
              <a:schemeClr val="lt1">
                <a:alpha val="49803"/>
              </a:schemeClr>
            </a:solidFill>
            <a:ln w="254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 txBox="1"/>
            <p:nvPr/>
          </p:nvSpPr>
          <p:spPr>
            <a:xfrm>
              <a:off x="2414286" y="2066682"/>
              <a:ext cx="1371439" cy="1257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Агрегация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65696" y="1476201"/>
              <a:ext cx="2285731" cy="2285731"/>
            </a:xfrm>
            <a:prstGeom prst="ellipse">
              <a:avLst/>
            </a:prstGeom>
            <a:solidFill>
              <a:schemeClr val="lt1">
                <a:alpha val="49803"/>
              </a:schemeClr>
            </a:solidFill>
            <a:ln w="25400" cap="flat" cmpd="sng">
              <a:solidFill>
                <a:srgbClr val="505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 txBox="1"/>
            <p:nvPr/>
          </p:nvSpPr>
          <p:spPr>
            <a:xfrm>
              <a:off x="280936" y="2066682"/>
              <a:ext cx="1371439" cy="1257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ru-RU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Условные вычисления</a:t>
              </a:r>
              <a:endPara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3" name="Google Shape;103;p4" descr="Плюс, минус, умножить, равняться и разделить набор значков знака. векторная  иллюстрация математических знаков. | Премиум векторы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666" y="1085878"/>
            <a:ext cx="4533743" cy="2971743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311700" y="193244"/>
            <a:ext cx="8520600" cy="77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3600">
                <a:latin typeface="Roboto Black"/>
                <a:ea typeface="Roboto Black"/>
                <a:cs typeface="Roboto Black"/>
                <a:sym typeface="Roboto Black"/>
              </a:rPr>
              <a:t>Пользователи BI-инструментов</a:t>
            </a:r>
            <a:endParaRPr/>
          </a:p>
        </p:txBody>
      </p:sp>
      <p:grpSp>
        <p:nvGrpSpPr>
          <p:cNvPr id="103" name="Google Shape;103;p9"/>
          <p:cNvGrpSpPr/>
          <p:nvPr/>
        </p:nvGrpSpPr>
        <p:grpSpPr>
          <a:xfrm>
            <a:off x="-2708417" y="530614"/>
            <a:ext cx="10325609" cy="4987500"/>
            <a:chOff x="-4185808" y="-642301"/>
            <a:chExt cx="10325609" cy="4987500"/>
          </a:xfrm>
        </p:grpSpPr>
        <p:sp>
          <p:nvSpPr>
            <p:cNvPr id="104" name="Google Shape;104;p9"/>
            <p:cNvSpPr/>
            <p:nvPr/>
          </p:nvSpPr>
          <p:spPr>
            <a:xfrm>
              <a:off x="-4185808" y="-642301"/>
              <a:ext cx="4987500" cy="4987500"/>
            </a:xfrm>
            <a:prstGeom prst="blockArc">
              <a:avLst>
                <a:gd name="adj1" fmla="val 18900000"/>
                <a:gd name="adj2" fmla="val 2700000"/>
                <a:gd name="adj3" fmla="val 433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5" name="Google Shape;105;p9"/>
            <p:cNvSpPr/>
            <p:nvPr/>
          </p:nvSpPr>
          <p:spPr>
            <a:xfrm>
              <a:off x="299701" y="194995"/>
              <a:ext cx="5840100" cy="389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 txBox="1"/>
            <p:nvPr/>
          </p:nvSpPr>
          <p:spPr>
            <a:xfrm>
              <a:off x="299701" y="194995"/>
              <a:ext cx="58401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ru-RU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Маркетологи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56049" y="146265"/>
              <a:ext cx="487200" cy="4872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620373" y="779685"/>
              <a:ext cx="5519400" cy="389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9" name="Google Shape;109;p9"/>
            <p:cNvSpPr txBox="1"/>
            <p:nvPr/>
          </p:nvSpPr>
          <p:spPr>
            <a:xfrm>
              <a:off x="620373" y="779685"/>
              <a:ext cx="5519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ru-RU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Продажники</a:t>
              </a:r>
              <a:endPara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376721" y="730955"/>
              <a:ext cx="487200" cy="4872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767008" y="1948694"/>
              <a:ext cx="5372700" cy="389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2" name="Google Shape;112;p9"/>
            <p:cNvSpPr txBox="1"/>
            <p:nvPr/>
          </p:nvSpPr>
          <p:spPr>
            <a:xfrm>
              <a:off x="767008" y="1948694"/>
              <a:ext cx="53727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ru-RU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Кадровики</a:t>
              </a:r>
              <a:endPara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523357" y="1899964"/>
              <a:ext cx="487200" cy="4872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4" name="Google Shape;114;p9"/>
            <p:cNvSpPr/>
            <p:nvPr/>
          </p:nvSpPr>
          <p:spPr>
            <a:xfrm>
              <a:off x="620373" y="2533384"/>
              <a:ext cx="5519400" cy="389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5" name="Google Shape;115;p9"/>
            <p:cNvSpPr txBox="1"/>
            <p:nvPr/>
          </p:nvSpPr>
          <p:spPr>
            <a:xfrm>
              <a:off x="620373" y="2533384"/>
              <a:ext cx="55194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ru-RU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Топ менеджмент</a:t>
              </a:r>
              <a:endPara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376721" y="2484654"/>
              <a:ext cx="487200" cy="4872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299701" y="3118074"/>
              <a:ext cx="5840100" cy="389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 txBox="1"/>
            <p:nvPr/>
          </p:nvSpPr>
          <p:spPr>
            <a:xfrm>
              <a:off x="299701" y="3118074"/>
              <a:ext cx="58401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ru-RU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Аудиторы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56049" y="3069344"/>
              <a:ext cx="487200" cy="4872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0" name="Google Shape;120;p9"/>
            <p:cNvSpPr/>
            <p:nvPr/>
          </p:nvSpPr>
          <p:spPr>
            <a:xfrm>
              <a:off x="523357" y="1315644"/>
              <a:ext cx="487200" cy="487200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>
              <a:off x="767008" y="1364375"/>
              <a:ext cx="5372700" cy="3897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2" name="Google Shape;122;p9"/>
            <p:cNvSpPr txBox="1"/>
            <p:nvPr/>
          </p:nvSpPr>
          <p:spPr>
            <a:xfrm>
              <a:off x="767008" y="1364375"/>
              <a:ext cx="5372700" cy="3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53325" rIns="53325" bIns="533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lang="ru-RU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Бухгалтерия</a:t>
              </a:r>
              <a:endPara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9"/>
          <p:cNvSpPr/>
          <p:nvPr/>
        </p:nvSpPr>
        <p:spPr>
          <a:xfrm>
            <a:off x="2003448" y="2491259"/>
            <a:ext cx="487200" cy="4872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Calculated fields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9" name="Google Shape;109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5" descr="Custom_SQL1@2x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520" y="868084"/>
            <a:ext cx="6970955" cy="3869122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Объединение источников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9" name="Google Shape;119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9" descr="Источники данных в Power B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5" y="1181100"/>
            <a:ext cx="7715250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Blending data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9" name="Google Shape;129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4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4" descr="What is Data Blending in Tableau And How to Implement I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5071" y="933600"/>
            <a:ext cx="6129803" cy="4009805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311700" y="193244"/>
            <a:ext cx="8520600" cy="77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3600">
                <a:latin typeface="Roboto Black"/>
                <a:ea typeface="Roboto Black"/>
                <a:cs typeface="Roboto Black"/>
                <a:sym typeface="Roboto Black"/>
              </a:rPr>
              <a:t>Публикация дашбордов</a:t>
            </a:r>
            <a:endParaRPr sz="36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6" name="Google Shape;9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350" y="1068032"/>
            <a:ext cx="6879322" cy="3869618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Ролевая модель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5" descr="Ролевая модель – что это такое и как создать данную модель в организации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318" y="1133695"/>
            <a:ext cx="6247906" cy="312044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ctrTitle"/>
          </p:nvPr>
        </p:nvSpPr>
        <p:spPr>
          <a:xfrm>
            <a:off x="434428" y="200095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Контроль доступа к дашборду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2" name="Google Shape;112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968" y="1020964"/>
            <a:ext cx="7511315" cy="3512117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311700" y="193244"/>
            <a:ext cx="8520600" cy="77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3600">
                <a:latin typeface="Roboto Black"/>
                <a:ea typeface="Roboto Black"/>
                <a:cs typeface="Roboto Black"/>
                <a:sym typeface="Roboto Black"/>
              </a:rPr>
              <a:t>Назначение BI-инструментов</a:t>
            </a:r>
            <a:endParaRPr/>
          </a:p>
        </p:txBody>
      </p:sp>
      <p:grpSp>
        <p:nvGrpSpPr>
          <p:cNvPr id="129" name="Google Shape;129;p14"/>
          <p:cNvGrpSpPr/>
          <p:nvPr/>
        </p:nvGrpSpPr>
        <p:grpSpPr>
          <a:xfrm>
            <a:off x="-3887222" y="486546"/>
            <a:ext cx="12039704" cy="4987515"/>
            <a:chOff x="-4185808" y="-642301"/>
            <a:chExt cx="10325541" cy="4987515"/>
          </a:xfrm>
        </p:grpSpPr>
        <p:sp>
          <p:nvSpPr>
            <p:cNvPr id="130" name="Google Shape;130;p14"/>
            <p:cNvSpPr/>
            <p:nvPr/>
          </p:nvSpPr>
          <p:spPr>
            <a:xfrm>
              <a:off x="-4185808" y="-642301"/>
              <a:ext cx="4987515" cy="4987515"/>
            </a:xfrm>
            <a:prstGeom prst="blockArc">
              <a:avLst>
                <a:gd name="adj1" fmla="val 18900000"/>
                <a:gd name="adj2" fmla="val 2700000"/>
                <a:gd name="adj3" fmla="val 433"/>
              </a:avLst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99701" y="194995"/>
              <a:ext cx="5840032" cy="38984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 txBox="1"/>
            <p:nvPr/>
          </p:nvSpPr>
          <p:spPr>
            <a:xfrm>
              <a:off x="299701" y="194995"/>
              <a:ext cx="5840032" cy="3898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48250" rIns="48250" bIns="48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ru-RU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Красивый интерфейс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6049" y="146265"/>
              <a:ext cx="487303" cy="48730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620373" y="779685"/>
              <a:ext cx="5519360" cy="38984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620373" y="779685"/>
              <a:ext cx="5519360" cy="3898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48250" rIns="48250" bIns="48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ru-RU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Поиск тенденций и точек роста бизнеса</a:t>
              </a: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76721" y="730955"/>
              <a:ext cx="487303" cy="48730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767008" y="1364375"/>
              <a:ext cx="5372724" cy="38984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 txBox="1"/>
            <p:nvPr/>
          </p:nvSpPr>
          <p:spPr>
            <a:xfrm>
              <a:off x="767008" y="1364375"/>
              <a:ext cx="5372724" cy="3898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48250" rIns="48250" bIns="48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ru-RU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Поддержка многопользовательского режима</a:t>
              </a: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523357" y="1315644"/>
              <a:ext cx="487303" cy="48730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767008" y="1948694"/>
              <a:ext cx="5372724" cy="38984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767008" y="1948694"/>
              <a:ext cx="5372724" cy="3898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48250" rIns="48250" bIns="48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ru-RU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Экономия времени получения данных</a:t>
              </a:r>
              <a:endPara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523357" y="1899964"/>
              <a:ext cx="487303" cy="48730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620373" y="2533384"/>
              <a:ext cx="5519360" cy="38984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 txBox="1"/>
            <p:nvPr/>
          </p:nvSpPr>
          <p:spPr>
            <a:xfrm>
              <a:off x="620373" y="2533384"/>
              <a:ext cx="5519360" cy="3898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48250" rIns="48250" bIns="48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ru-RU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Экономия времени и сил аналитиков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376721" y="2484654"/>
              <a:ext cx="487303" cy="48730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299701" y="3118074"/>
              <a:ext cx="5840032" cy="38984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299701" y="3118074"/>
              <a:ext cx="5840032" cy="3898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9425" tIns="48250" rIns="48250" bIns="48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ru-RU" sz="1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Автоматизация поставки данных 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56049" y="3069344"/>
              <a:ext cx="487303" cy="487303"/>
            </a:xfrm>
            <a:prstGeom prst="ellipse">
              <a:avLst/>
            </a:prstGeom>
            <a:solidFill>
              <a:schemeClr val="lt1"/>
            </a:solidFill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311700" y="193244"/>
            <a:ext cx="8520600" cy="77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3600">
                <a:latin typeface="Roboto Black"/>
                <a:ea typeface="Roboto Black"/>
                <a:cs typeface="Roboto Black"/>
                <a:sym typeface="Roboto Black"/>
              </a:rPr>
              <a:t>Подключение Google Sheets</a:t>
            </a:r>
            <a:endParaRPr sz="36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96" name="Google Shape;96;p5" descr="Google Sheets: Online Spreadsheet Editor | Google Workspac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151" y="1408814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5" descr="GitHub - apache/superset: Apache Superset is a Data Visualization and Data  Exploration Platform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242" y="1787598"/>
            <a:ext cx="4572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5"/>
          <p:cNvSpPr/>
          <p:nvPr/>
        </p:nvSpPr>
        <p:spPr>
          <a:xfrm>
            <a:off x="3697472" y="2112223"/>
            <a:ext cx="1749056" cy="1636750"/>
          </a:xfrm>
          <a:prstGeom prst="mathPlus">
            <a:avLst>
              <a:gd name="adj1" fmla="val 2352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"/>
          <p:cNvSpPr txBox="1"/>
          <p:nvPr/>
        </p:nvSpPr>
        <p:spPr>
          <a:xfrm>
            <a:off x="1317400" y="4373250"/>
            <a:ext cx="663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Подключение активно в момент обращения</a:t>
            </a:r>
            <a:endParaRPr sz="20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311700" y="193244"/>
            <a:ext cx="8520600" cy="77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3600">
                <a:latin typeface="Roboto Black"/>
                <a:ea typeface="Roboto Black"/>
                <a:cs typeface="Roboto Black"/>
                <a:sym typeface="Roboto Black"/>
              </a:rPr>
              <a:t>Загрузка CSV</a:t>
            </a:r>
            <a:endParaRPr sz="36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05" name="Google Shape;105;p14" descr="GitHub - apache/superset: Apache Superset is a Data Visualization and Data  Exploration Platfor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242" y="1787598"/>
            <a:ext cx="4572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/>
          <p:nvPr/>
        </p:nvSpPr>
        <p:spPr>
          <a:xfrm>
            <a:off x="3697472" y="2112223"/>
            <a:ext cx="1749056" cy="1636750"/>
          </a:xfrm>
          <a:prstGeom prst="mathPlus">
            <a:avLst>
              <a:gd name="adj1" fmla="val 2352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4" descr="CSV file document icon. Download CSV button icon isolated, CSV file symbol  Векторный объект Stock | Adobe Stock"/>
          <p:cNvPicPr preferRelativeResize="0"/>
          <p:nvPr/>
        </p:nvPicPr>
        <p:blipFill>
          <a:blip r:embed="rId5">
            <a:alphaModFix/>
          </a:blip>
          <a:srcRect l="11781" r="16233"/>
          <a:stretch>
            <a:fillRect/>
          </a:stretch>
        </p:blipFill>
        <p:spPr>
          <a:xfrm>
            <a:off x="1414130" y="1702537"/>
            <a:ext cx="2062717" cy="2456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1317400" y="4373250"/>
            <a:ext cx="663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Файл хранится в самом инструменте</a:t>
            </a:r>
            <a:endParaRPr sz="20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311700" y="193244"/>
            <a:ext cx="8520600" cy="775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</a:pPr>
            <a:r>
              <a:rPr lang="ru-RU" sz="3600">
                <a:latin typeface="Roboto Black"/>
                <a:ea typeface="Roboto Black"/>
                <a:cs typeface="Roboto Black"/>
                <a:sym typeface="Roboto Black"/>
              </a:rPr>
              <a:t>Подключение к СУБД</a:t>
            </a:r>
            <a:endParaRPr sz="36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24" name="Google Shape;124;p15" descr="GitHub - apache/superset: Apache Superset is a Data Visualization and Data  Exploration Platfor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242" y="1787598"/>
            <a:ext cx="4572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5"/>
          <p:cNvSpPr/>
          <p:nvPr/>
        </p:nvSpPr>
        <p:spPr>
          <a:xfrm>
            <a:off x="3697472" y="2112223"/>
            <a:ext cx="1749056" cy="1636750"/>
          </a:xfrm>
          <a:prstGeom prst="mathPlus">
            <a:avLst>
              <a:gd name="adj1" fmla="val 23520"/>
            </a:avLst>
          </a:prstGeom>
          <a:solidFill>
            <a:srgbClr val="D8D8D8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5" descr="Как подключить и использовать PostgreSQL в C# | Kamnetanker | Дзен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360" y="1512480"/>
            <a:ext cx="2983299" cy="283623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/>
        </p:nvSpPr>
        <p:spPr>
          <a:xfrm>
            <a:off x="1317400" y="4373250"/>
            <a:ext cx="663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Подключение активно в момент обращения</a:t>
            </a:r>
            <a:endParaRPr sz="20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ctrTitle"/>
          </p:nvPr>
        </p:nvSpPr>
        <p:spPr>
          <a:xfrm>
            <a:off x="434428" y="40305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Построение линейного графика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4" name="Google Shape;104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9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882" y="1246917"/>
            <a:ext cx="7391435" cy="3590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4F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>
            <a:spLocks noGrp="1"/>
          </p:cNvSpPr>
          <p:nvPr>
            <p:ph type="subTitle" idx="1"/>
          </p:nvPr>
        </p:nvSpPr>
        <p:spPr>
          <a:xfrm>
            <a:off x="686539" y="1368446"/>
            <a:ext cx="7564326" cy="337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X-axis – измерение по горизонтали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Metrics – измерение по вертикали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Columns – измерения, которые должны быть агрегированы / категоризованы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Dimensions – выбор измерений для расщепления графика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F85F4C"/>
              </a:buClr>
              <a:buSzPts val="1800"/>
              <a:buFont typeface="Roboto Light"/>
              <a:buChar char="●"/>
            </a:pPr>
            <a:r>
              <a:rPr lang="ru-RU" sz="1800">
                <a:solidFill>
                  <a:srgbClr val="000000"/>
                </a:solidFill>
              </a:rPr>
              <a:t>Customize – пользовательская настройка</a:t>
            </a:r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ctrTitle"/>
          </p:nvPr>
        </p:nvSpPr>
        <p:spPr>
          <a:xfrm>
            <a:off x="434428" y="403050"/>
            <a:ext cx="6056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</a:pPr>
            <a:r>
              <a:rPr lang="ru-RU" sz="3000">
                <a:latin typeface="Roboto Black"/>
                <a:ea typeface="Roboto Black"/>
                <a:cs typeface="Roboto Black"/>
                <a:sym typeface="Roboto Black"/>
              </a:rPr>
              <a:t>Параметры линейного графика</a:t>
            </a:r>
            <a:endParaRPr sz="30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5" name="Google Shape;115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5E96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1"/>
          <p:cNvSpPr/>
          <p:nvPr/>
        </p:nvSpPr>
        <p:spPr>
          <a:xfrm>
            <a:off x="0" y="-11250"/>
            <a:ext cx="134400" cy="5166000"/>
          </a:xfrm>
          <a:prstGeom prst="rect">
            <a:avLst/>
          </a:prstGeom>
          <a:solidFill>
            <a:srgbClr val="136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5.0.17"/>
  <p:tag name="AS_OS" val="Unix 5.15.0.1037"/>
  <p:tag name="AS_RELEASE_DATE" val="2022.12.14"/>
  <p:tag name="AS_TITLE" val="Aspose.Slides for .NET5"/>
  <p:tag name="AS_VERSION" val="22.12"/>
</p:tagLst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-light-2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415</Words>
  <Application>Microsoft Office PowerPoint</Application>
  <PresentationFormat>Экран (16:9)</PresentationFormat>
  <Paragraphs>83</Paragraphs>
  <Slides>35</Slides>
  <Notes>35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35</vt:i4>
      </vt:variant>
    </vt:vector>
  </HeadingPairs>
  <TitlesOfParts>
    <vt:vector size="43" baseType="lpstr">
      <vt:lpstr>Arial</vt:lpstr>
      <vt:lpstr>Roboto</vt:lpstr>
      <vt:lpstr>Roboto Light</vt:lpstr>
      <vt:lpstr>Roboto Black</vt:lpstr>
      <vt:lpstr>simple-light-2</vt:lpstr>
      <vt:lpstr>simple-light-2</vt:lpstr>
      <vt:lpstr>simple-light-2</vt:lpstr>
      <vt:lpstr>simple-light-2</vt:lpstr>
      <vt:lpstr>Основы визуализации в SuperSet</vt:lpstr>
      <vt:lpstr>BI-инструменты</vt:lpstr>
      <vt:lpstr>Пользователи BI-инструментов</vt:lpstr>
      <vt:lpstr>Назначение BI-инструментов</vt:lpstr>
      <vt:lpstr>Подключение Google Sheets</vt:lpstr>
      <vt:lpstr>Загрузка CSV</vt:lpstr>
      <vt:lpstr>Подключение к СУБД</vt:lpstr>
      <vt:lpstr>Построение линейного графика</vt:lpstr>
      <vt:lpstr>Параметры линейного графика</vt:lpstr>
      <vt:lpstr>Построение столбчатой диаграммы</vt:lpstr>
      <vt:lpstr>Построение столбчатой диаграммы</vt:lpstr>
      <vt:lpstr>Параметры столбчатой диаграммы</vt:lpstr>
      <vt:lpstr>Построение круговой диаграммы</vt:lpstr>
      <vt:lpstr>Параметры круговой диаграммы</vt:lpstr>
      <vt:lpstr>Построение точечного графика</vt:lpstr>
      <vt:lpstr>Параметры точечных графиков</vt:lpstr>
      <vt:lpstr>Построение карты</vt:lpstr>
      <vt:lpstr>Параметры карт</vt:lpstr>
      <vt:lpstr>Построение графика воронки</vt:lpstr>
      <vt:lpstr>Параметры графика воронки</vt:lpstr>
      <vt:lpstr>Подключение к данным</vt:lpstr>
      <vt:lpstr>Создание датасетов</vt:lpstr>
      <vt:lpstr>Создание графиков</vt:lpstr>
      <vt:lpstr>Создание дашбордов</vt:lpstr>
      <vt:lpstr>Персонализация дашбордов</vt:lpstr>
      <vt:lpstr>Фильтры на графиках</vt:lpstr>
      <vt:lpstr>Фильтры на дашбордах</vt:lpstr>
      <vt:lpstr>Drilldown </vt:lpstr>
      <vt:lpstr>Вычисления в графиках</vt:lpstr>
      <vt:lpstr>Calculated fields</vt:lpstr>
      <vt:lpstr>Объединение источников</vt:lpstr>
      <vt:lpstr>Blending data</vt:lpstr>
      <vt:lpstr>Публикация дашбордов</vt:lpstr>
      <vt:lpstr>Ролевая модель</vt:lpstr>
      <vt:lpstr>Контроль доступа к дашборду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графиков в Superset. Линейные графики, столбчатые и круговые диаграммы. Точечные графики и карты</dc:title>
  <dc:creator>Вугар Дамиров</dc:creator>
  <cp:lastModifiedBy>Вугар Дамиров</cp:lastModifiedBy>
  <cp:revision>4</cp:revision>
  <dcterms:modified xsi:type="dcterms:W3CDTF">2025-09-18T18:55:15Z</dcterms:modified>
</cp:coreProperties>
</file>